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2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70" r:id="rId11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0" d="100"/>
          <a:sy n="50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3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819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932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0985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7441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20005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9733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929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3601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51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911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6575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2186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838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1042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3226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316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00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9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924050" y="3181350"/>
            <a:ext cx="8858250" cy="25144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4800" b="1" dirty="0" err="1" smtClean="0">
                <a:solidFill>
                  <a:srgbClr val="FFEAAB"/>
                </a:solidFill>
                <a:latin typeface="Quicksand" pitchFamily="34" charset="0"/>
                <a:ea typeface="Quicksand" pitchFamily="34" charset="-122"/>
              </a:rPr>
              <a:t>Cultura</a:t>
            </a:r>
            <a:r>
              <a:rPr lang="en-US" sz="4800" b="1" dirty="0" smtClean="0">
                <a:solidFill>
                  <a:srgbClr val="FFEAAB"/>
                </a:solidFill>
                <a:latin typeface="Quicksand" pitchFamily="34" charset="0"/>
                <a:ea typeface="Quicksand" pitchFamily="34" charset="-122"/>
              </a:rPr>
              <a:t> </a:t>
            </a:r>
            <a:r>
              <a:rPr lang="en-US" sz="4800" b="1" dirty="0" err="1" smtClean="0">
                <a:solidFill>
                  <a:srgbClr val="FFEAAB"/>
                </a:solidFill>
                <a:latin typeface="Quicksand" pitchFamily="34" charset="0"/>
                <a:ea typeface="Quicksand" pitchFamily="34" charset="-122"/>
              </a:rPr>
              <a:t>oceânica</a:t>
            </a:r>
            <a:r>
              <a:rPr lang="en-US" sz="4800" b="1" dirty="0" smtClean="0">
                <a:solidFill>
                  <a:srgbClr val="FFEAAB"/>
                </a:solidFill>
                <a:latin typeface="Quicksand" pitchFamily="34" charset="0"/>
                <a:ea typeface="Quicksand" pitchFamily="34" charset="-122"/>
              </a:rPr>
              <a:t> </a:t>
            </a:r>
            <a:r>
              <a:rPr lang="en-US" sz="4800" b="1" dirty="0" smtClean="0">
                <a:solidFill>
                  <a:srgbClr val="FFEAAB"/>
                </a:solidFill>
                <a:latin typeface="Quicksand" pitchFamily="34" charset="0"/>
                <a:ea typeface="Quicksand" pitchFamily="34" charset="-122"/>
              </a:rPr>
              <a:t>e </a:t>
            </a:r>
            <a:r>
              <a:rPr lang="en-US" sz="4800" b="1" smtClean="0">
                <a:solidFill>
                  <a:srgbClr val="FFEAAB"/>
                </a:solidFill>
                <a:latin typeface="Quicksand" pitchFamily="34" charset="0"/>
                <a:ea typeface="Quicksand" pitchFamily="34" charset="-122"/>
              </a:rPr>
              <a:t>sustentabilidade</a:t>
            </a:r>
            <a:r>
              <a:rPr lang="en-US" sz="4800" b="1" dirty="0" smtClean="0">
                <a:solidFill>
                  <a:srgbClr val="FFEAAB"/>
                </a:solidFill>
                <a:latin typeface="Quicksand" pitchFamily="34" charset="0"/>
                <a:ea typeface="Quicksand" pitchFamily="34" charset="-122"/>
              </a:rPr>
              <a:t>.</a:t>
            </a:r>
            <a:endParaRPr lang="en-US" sz="9000" dirty="0"/>
          </a:p>
        </p:txBody>
      </p:sp>
      <p:sp>
        <p:nvSpPr>
          <p:cNvPr id="3" name="Text 1"/>
          <p:cNvSpPr/>
          <p:nvPr/>
        </p:nvSpPr>
        <p:spPr>
          <a:xfrm>
            <a:off x="1924050" y="6153150"/>
            <a:ext cx="8858250" cy="79651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Exploramos a influência multifacetada do oceano em nosso dia a dia.</a:t>
            </a:r>
            <a:endParaRPr lang="en-US" sz="28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l="20046" r="20046"/>
          <a:stretch/>
        </p:blipFill>
        <p:spPr>
          <a:xfrm>
            <a:off x="12125325" y="0"/>
            <a:ext cx="6162675" cy="102870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1285875" y="9029700"/>
            <a:ext cx="5857875" cy="1524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85875" y="1933575"/>
            <a:ext cx="7362825" cy="17180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O Futuro dos Oceanos</a:t>
            </a:r>
            <a:endParaRPr lang="en-US" sz="6150" dirty="0"/>
          </a:p>
        </p:txBody>
      </p:sp>
      <p:sp>
        <p:nvSpPr>
          <p:cNvPr id="3" name="Text 1"/>
          <p:cNvSpPr/>
          <p:nvPr/>
        </p:nvSpPr>
        <p:spPr>
          <a:xfrm>
            <a:off x="1285875" y="3985022"/>
            <a:ext cx="7362825" cy="506610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A sustentabilidade dos oceanos depende de ações coletivas urgentes, como a implementação de áreas marinhas protegidas e o combate à poluição plástica global. Nosso compromisso hoje, ao apoiar iniciativas como a Década do Oceano da ONU, define a vitalidade desses ecossistemas para as próximas gerações. Isso garante recursos e bem-estar para o futuro do planeta.</a:t>
            </a:r>
            <a:endParaRPr lang="en-US" sz="28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l="9" r="9"/>
          <a:stretch/>
        </p:blipFill>
        <p:spPr>
          <a:xfrm>
            <a:off x="9639300" y="3181350"/>
            <a:ext cx="7000875" cy="39243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639300" y="7296150"/>
            <a:ext cx="7367587" cy="37326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100" i="1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Oceano poluído: ação coletiva contra o plástico é vital.</a:t>
            </a:r>
            <a:endParaRPr lang="en-US" sz="2100" dirty="0"/>
          </a:p>
        </p:txBody>
      </p:sp>
      <p:sp>
        <p:nvSpPr>
          <p:cNvPr id="7" name="Shape 3"/>
          <p:cNvSpPr/>
          <p:nvPr/>
        </p:nvSpPr>
        <p:spPr>
          <a:xfrm>
            <a:off x="9877425" y="1304925"/>
            <a:ext cx="5857875" cy="1524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39300" y="1933575"/>
            <a:ext cx="7362825" cy="17180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O Oceano na Sua Vida</a:t>
            </a:r>
            <a:endParaRPr lang="en-US" sz="6150" dirty="0"/>
          </a:p>
        </p:txBody>
      </p:sp>
      <p:sp>
        <p:nvSpPr>
          <p:cNvPr id="3" name="Text 1"/>
          <p:cNvSpPr/>
          <p:nvPr/>
        </p:nvSpPr>
        <p:spPr>
          <a:xfrm>
            <a:off x="9639300" y="3985022"/>
            <a:ext cx="7362825" cy="405288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O oceano é uma força vital que molda profundamente nossa existência, muitas vezes de formas que nem percebemos. Sua influência se estende muito além das praias, afetando o clima global, a economia e até nossa cultura. Esta palestra explorará as conexões intrínsecas entre o oceano e seu dia a dia.</a:t>
            </a:r>
            <a:endParaRPr lang="en-US" sz="28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l="9" r="9"/>
          <a:stretch/>
        </p:blipFill>
        <p:spPr>
          <a:xfrm>
            <a:off x="1285875" y="3181350"/>
            <a:ext cx="7000875" cy="39243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285875" y="7296150"/>
            <a:ext cx="7367587" cy="37326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100" i="1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Oceano: força vital que molda seu dia a dia.</a:t>
            </a:r>
            <a:endParaRPr lang="en-US" sz="2100" dirty="0"/>
          </a:p>
        </p:txBody>
      </p:sp>
      <p:sp>
        <p:nvSpPr>
          <p:cNvPr id="7" name="Shape 3"/>
          <p:cNvSpPr/>
          <p:nvPr/>
        </p:nvSpPr>
        <p:spPr>
          <a:xfrm>
            <a:off x="9877425" y="1304925"/>
            <a:ext cx="5857875" cy="1524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62225" y="2600325"/>
            <a:ext cx="13173075" cy="859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Bem-estar e Saúde</a:t>
            </a:r>
            <a:endParaRPr lang="en-US" sz="6150" dirty="0"/>
          </a:p>
        </p:txBody>
      </p:sp>
      <p:sp>
        <p:nvSpPr>
          <p:cNvPr id="3" name="Text 1"/>
          <p:cNvSpPr/>
          <p:nvPr/>
        </p:nvSpPr>
        <p:spPr>
          <a:xfrm>
            <a:off x="2562225" y="3792736"/>
            <a:ext cx="13173075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Proximidade oceânica reduz estresse e ansiedade.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2562225" y="4707136"/>
            <a:ext cx="13173075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Sons das ondas promovem relaxamento mental.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2562225" y="5621536"/>
            <a:ext cx="13173075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Estímulo a atividades físicas: natação, surfe, caminhada.</a:t>
            </a:r>
            <a:endParaRPr lang="en-US" sz="3000" dirty="0"/>
          </a:p>
        </p:txBody>
      </p:sp>
      <p:sp>
        <p:nvSpPr>
          <p:cNvPr id="6" name="Shape 4"/>
          <p:cNvSpPr/>
          <p:nvPr/>
        </p:nvSpPr>
        <p:spPr>
          <a:xfrm>
            <a:off x="9877425" y="1304925"/>
            <a:ext cx="5857875" cy="1524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62225" y="2600325"/>
            <a:ext cx="13173075" cy="859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Alimentação e Economia</a:t>
            </a:r>
            <a:endParaRPr lang="en-US" sz="6150" dirty="0"/>
          </a:p>
        </p:txBody>
      </p:sp>
      <p:sp>
        <p:nvSpPr>
          <p:cNvPr id="3" name="Text 1"/>
          <p:cNvSpPr/>
          <p:nvPr/>
        </p:nvSpPr>
        <p:spPr>
          <a:xfrm>
            <a:off x="2562225" y="4651772"/>
            <a:ext cx="13173075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Oceano fornece proteínas essenciais: peixes, mariscos, algas.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2562225" y="5566172"/>
            <a:ext cx="13173075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Pesca e aquicultura sustentam milhões globalmente.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2562225" y="6480572"/>
            <a:ext cx="13173075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Turismo costeiro e transporte marítimo geram empregos.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2562225" y="7394972"/>
            <a:ext cx="13173075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Cadeias produtivas locais dependem diretamente do mar.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9877425" y="1304925"/>
            <a:ext cx="5857875" cy="1524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39300" y="1933575"/>
            <a:ext cx="7362825" cy="17180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Clima e Ecossistemas</a:t>
            </a:r>
            <a:endParaRPr lang="en-US" sz="6150" dirty="0"/>
          </a:p>
        </p:txBody>
      </p:sp>
      <p:sp>
        <p:nvSpPr>
          <p:cNvPr id="3" name="Text 1"/>
          <p:cNvSpPr/>
          <p:nvPr/>
        </p:nvSpPr>
        <p:spPr>
          <a:xfrm>
            <a:off x="9639300" y="3985022"/>
            <a:ext cx="7362825" cy="506610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Os oceanos são cruciais na regulação do clima global, absorvendo e redistribuindo vastas quantidades de calor solar. As correntes oceânicas, como a Corrente do Golfo, transportam calor, influenciando padrões de chuva e vento em continentes distantes. Essa dinâmica é vital para a manutenção de ecossistemas marinhos e terrestres, como os recifes de coral, sensíveis a variações térmicas.</a:t>
            </a:r>
            <a:endParaRPr lang="en-US" sz="28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5875" y="1638300"/>
            <a:ext cx="7000875" cy="70008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285875" y="8829675"/>
            <a:ext cx="7367587" cy="74652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100" i="1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Recifes de coral: ecossistemas vitais, sensíveis às mudanças climáticas.</a:t>
            </a:r>
            <a:endParaRPr lang="en-US" sz="2100" dirty="0"/>
          </a:p>
        </p:txBody>
      </p:sp>
      <p:sp>
        <p:nvSpPr>
          <p:cNvPr id="7" name="Shape 3"/>
          <p:cNvSpPr/>
          <p:nvPr/>
        </p:nvSpPr>
        <p:spPr>
          <a:xfrm>
            <a:off x="9877425" y="1304925"/>
            <a:ext cx="5857875" cy="1524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62225" y="2600325"/>
            <a:ext cx="13173075" cy="859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Consumo Consciente</a:t>
            </a:r>
            <a:endParaRPr lang="en-US" sz="6150" dirty="0"/>
          </a:p>
        </p:txBody>
      </p:sp>
      <p:sp>
        <p:nvSpPr>
          <p:cNvPr id="3" name="Text 1"/>
          <p:cNvSpPr/>
          <p:nvPr/>
        </p:nvSpPr>
        <p:spPr>
          <a:xfrm>
            <a:off x="2562225" y="4651772"/>
            <a:ext cx="13173075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Minimizar plásticos de uso único (sacolas, canudos).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2562225" y="5566172"/>
            <a:ext cx="13173075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Preferir frutos do mar de pesca sustentável.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2562225" y="6480572"/>
            <a:ext cx="13173075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Apoiar produtos com certificações ambientais marinhas.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2562225" y="7394972"/>
            <a:ext cx="13173075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Evitar compra de itens derivados de espécies ameaçadas.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9877425" y="1304925"/>
            <a:ext cx="5857875" cy="1524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39300" y="1933575"/>
            <a:ext cx="7362825" cy="17180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Cultura e Inspiração</a:t>
            </a:r>
            <a:endParaRPr lang="en-US" sz="6150" dirty="0"/>
          </a:p>
        </p:txBody>
      </p:sp>
      <p:sp>
        <p:nvSpPr>
          <p:cNvPr id="3" name="Text 1"/>
          <p:cNvSpPr/>
          <p:nvPr/>
        </p:nvSpPr>
        <p:spPr>
          <a:xfrm>
            <a:off x="9639300" y="4004072"/>
            <a:ext cx="7362825" cy="45594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O oceano é uma fonte inesgotável de inspiração cultural, visível em obras como 'Vinte Mil Léguas Submarinas' de Júlio Verne. Ele molda identidades costeiras e narrativas históricas, influenciando o folclore e a música. Além disso, estimula a pesquisa científica, impulsionando descobertas em biologia marinha e oceanografia.</a:t>
            </a:r>
            <a:endParaRPr lang="en-US" sz="28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33" b="33"/>
          <a:stretch/>
        </p:blipFill>
        <p:spPr>
          <a:xfrm>
            <a:off x="2152650" y="1638300"/>
            <a:ext cx="5276850" cy="700087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152650" y="8829675"/>
            <a:ext cx="7367587" cy="74652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100" i="1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Oceano: inspiração cultural, identidade e descobertas científicas.</a:t>
            </a:r>
            <a:endParaRPr lang="en-US" sz="2100" dirty="0"/>
          </a:p>
        </p:txBody>
      </p:sp>
      <p:sp>
        <p:nvSpPr>
          <p:cNvPr id="7" name="Shape 3"/>
          <p:cNvSpPr/>
          <p:nvPr/>
        </p:nvSpPr>
        <p:spPr>
          <a:xfrm>
            <a:off x="9877425" y="1304925"/>
            <a:ext cx="5857875" cy="1524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85875" y="1933575"/>
            <a:ext cx="7362825" cy="17180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6150" b="1" dirty="0">
                <a:solidFill>
                  <a:srgbClr val="FFEAAB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Risco e Planejamento</a:t>
            </a:r>
            <a:endParaRPr lang="en-US" sz="6150" dirty="0"/>
          </a:p>
        </p:txBody>
      </p:sp>
      <p:sp>
        <p:nvSpPr>
          <p:cNvPr id="3" name="Text 1"/>
          <p:cNvSpPr/>
          <p:nvPr/>
        </p:nvSpPr>
        <p:spPr>
          <a:xfrm>
            <a:off x="1285875" y="3985022"/>
            <a:ext cx="7362825" cy="658594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just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O oceano, ao mesmo tempo que oferece benefícios, também apresenta riscos significativos, como a erosão costeira acelerada e inundações decorrentes de tempestades intensificadas pelas mudanças climáticas. O planejamento urbano e a infraestrutura resiliente, como os diques de proteção em cidades como Santos, são cruciais para mitigar esses impactos. A adaptação comunitária, através de sistemas de alerta e seguros, é essencial para proteger vidas e propriedades.</a:t>
            </a:r>
            <a:endParaRPr lang="en-US" sz="28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 t="28449" b="28449"/>
          <a:stretch/>
        </p:blipFill>
        <p:spPr>
          <a:xfrm>
            <a:off x="10477500" y="0"/>
            <a:ext cx="7810500" cy="4469309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 t="7057" b="7057"/>
          <a:stretch/>
        </p:blipFill>
        <p:spPr>
          <a:xfrm>
            <a:off x="10477500" y="5368230"/>
            <a:ext cx="7810500" cy="446930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477500" y="4545509"/>
            <a:ext cx="7810500" cy="74652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100" i="1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Erosão costeira: riscos e adaptação urbana em face das mudanças climáticas.</a:t>
            </a:r>
            <a:endParaRPr lang="en-US" sz="2100" dirty="0"/>
          </a:p>
        </p:txBody>
      </p:sp>
      <p:sp>
        <p:nvSpPr>
          <p:cNvPr id="7" name="Text 3"/>
          <p:cNvSpPr/>
          <p:nvPr/>
        </p:nvSpPr>
        <p:spPr>
          <a:xfrm>
            <a:off x="10477500" y="9913739"/>
            <a:ext cx="7810500" cy="37326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100" i="1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Cidades costeiras: urbanismo, riscos oceânicos e adaptação.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588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62225" y="2600325"/>
            <a:ext cx="13173075" cy="8590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Ameaças Atuais aos Oceanos</a:t>
            </a:r>
            <a:endParaRPr lang="en-US" sz="6150" dirty="0"/>
          </a:p>
        </p:txBody>
      </p:sp>
      <p:sp>
        <p:nvSpPr>
          <p:cNvPr id="3" name="Text 1"/>
          <p:cNvSpPr/>
          <p:nvPr/>
        </p:nvSpPr>
        <p:spPr>
          <a:xfrm>
            <a:off x="2562225" y="4651772"/>
            <a:ext cx="13173075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Milhões de toneladas de plástico sufocam a vida marinha.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2562225" y="5566172"/>
            <a:ext cx="13173075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Pesca excessiva esgota estoques de peixes como atum e bacalhau.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2562225" y="6480572"/>
            <a:ext cx="13173075" cy="53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Acidificação oceânica corrói recifes de coral e conchas de moluscos.</a:t>
            </a:r>
            <a:endParaRPr lang="en-US" sz="3000" dirty="0"/>
          </a:p>
        </p:txBody>
      </p:sp>
      <p:sp>
        <p:nvSpPr>
          <p:cNvPr id="6" name="Text 4"/>
          <p:cNvSpPr/>
          <p:nvPr/>
        </p:nvSpPr>
        <p:spPr>
          <a:xfrm>
            <a:off x="2562225" y="7394972"/>
            <a:ext cx="13173075" cy="1066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Aquecimento global aumenta temperatura, causa branqueamento de corais.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9877425" y="1304925"/>
            <a:ext cx="5857875" cy="152400"/>
          </a:xfrm>
          <a:prstGeom prst="rect">
            <a:avLst/>
          </a:prstGeom>
          <a:solidFill>
            <a:srgbClr val="FFE080"/>
          </a:solidFill>
          <a:ln w="12700">
            <a:solidFill>
              <a:srgbClr val="FFE080"/>
            </a:solidFill>
            <a:prstDash val="soli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</TotalTime>
  <Words>586</Words>
  <Application>Microsoft Office PowerPoint</Application>
  <PresentationFormat>Personalizar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Quicksand</vt:lpstr>
      <vt:lpstr>Rubik</vt:lpstr>
      <vt:lpstr>Trebuchet MS</vt:lpstr>
      <vt:lpstr>Wingdings 3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Conta da Microsoft</cp:lastModifiedBy>
  <cp:revision>15</cp:revision>
  <dcterms:created xsi:type="dcterms:W3CDTF">2025-08-26T14:29:25Z</dcterms:created>
  <dcterms:modified xsi:type="dcterms:W3CDTF">2025-08-28T11:15:22Z</dcterms:modified>
</cp:coreProperties>
</file>